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1"/>
  </p:notesMasterIdLst>
  <p:sldIdLst>
    <p:sldId id="256" r:id="rId2"/>
    <p:sldId id="257" r:id="rId3"/>
    <p:sldId id="275" r:id="rId4"/>
    <p:sldId id="258" r:id="rId5"/>
    <p:sldId id="277" r:id="rId6"/>
    <p:sldId id="260" r:id="rId7"/>
    <p:sldId id="276" r:id="rId8"/>
    <p:sldId id="274" r:id="rId9"/>
    <p:sldId id="261" r:id="rId10"/>
    <p:sldId id="266" r:id="rId11"/>
    <p:sldId id="267" r:id="rId12"/>
    <p:sldId id="268" r:id="rId13"/>
    <p:sldId id="269" r:id="rId14"/>
    <p:sldId id="270" r:id="rId15"/>
    <p:sldId id="265" r:id="rId16"/>
    <p:sldId id="271" r:id="rId17"/>
    <p:sldId id="272" r:id="rId18"/>
    <p:sldId id="273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613F7-61D5-4939-9B1D-8B9A9D6EF5D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B69484-E46A-49B4-8633-333804354F7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Project Background &amp; Objective </a:t>
          </a:r>
          <a:br>
            <a:rPr lang="en-US" dirty="0">
              <a:latin typeface="Sitka Banner"/>
            </a:rPr>
          </a:br>
          <a:r>
            <a:rPr lang="en-US" dirty="0"/>
            <a:t>– Tu Cam</a:t>
          </a:r>
        </a:p>
      </dgm:t>
    </dgm:pt>
    <dgm:pt modelId="{C7D127AC-0CF0-4BC8-B683-C9FD8FA3A8E3}" type="parTrans" cxnId="{CD2F37ED-EC09-46B5-9289-6F5754614575}">
      <dgm:prSet/>
      <dgm:spPr/>
      <dgm:t>
        <a:bodyPr/>
        <a:lstStyle/>
        <a:p>
          <a:endParaRPr lang="en-US"/>
        </a:p>
      </dgm:t>
    </dgm:pt>
    <dgm:pt modelId="{F0E1C5E2-F30B-413A-B32F-4FF857D26335}" type="sibTrans" cxnId="{CD2F37ED-EC09-46B5-9289-6F5754614575}">
      <dgm:prSet/>
      <dgm:spPr/>
      <dgm:t>
        <a:bodyPr/>
        <a:lstStyle/>
        <a:p>
          <a:endParaRPr lang="en-US"/>
        </a:p>
      </dgm:t>
    </dgm:pt>
    <dgm:pt modelId="{48EFE826-1F70-446C-B3A6-A3349510FE5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Project Scoping </a:t>
          </a:r>
          <a:br>
            <a:rPr lang="en-US" dirty="0">
              <a:latin typeface="Sitka Banner"/>
            </a:rPr>
          </a:br>
          <a:r>
            <a:rPr lang="en-US" dirty="0"/>
            <a:t>– Navid </a:t>
          </a:r>
        </a:p>
      </dgm:t>
    </dgm:pt>
    <dgm:pt modelId="{CFFA735C-AF91-46C2-B9EE-293AEC1139C5}" type="parTrans" cxnId="{27A06E36-3F29-4013-A111-EB135D37F31C}">
      <dgm:prSet/>
      <dgm:spPr/>
      <dgm:t>
        <a:bodyPr/>
        <a:lstStyle/>
        <a:p>
          <a:endParaRPr lang="en-US"/>
        </a:p>
      </dgm:t>
    </dgm:pt>
    <dgm:pt modelId="{A31E243C-5283-4829-A6BC-1C7163E3325E}" type="sibTrans" cxnId="{27A06E36-3F29-4013-A111-EB135D37F31C}">
      <dgm:prSet/>
      <dgm:spPr/>
      <dgm:t>
        <a:bodyPr/>
        <a:lstStyle/>
        <a:p>
          <a:endParaRPr lang="en-US"/>
        </a:p>
      </dgm:t>
    </dgm:pt>
    <dgm:pt modelId="{4070CAA3-E78B-4DA9-9584-F748EB58051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Extract Transform Load &amp; Cleaning Data </a:t>
          </a:r>
          <a:br>
            <a:rPr lang="en-US" dirty="0">
              <a:latin typeface="Sitka Banner"/>
            </a:rPr>
          </a:br>
          <a:r>
            <a:rPr lang="en-US" dirty="0"/>
            <a:t>– Vik </a:t>
          </a:r>
        </a:p>
      </dgm:t>
    </dgm:pt>
    <dgm:pt modelId="{503699D9-4E98-48F6-ABC3-95EA452688A3}" type="parTrans" cxnId="{4CC1C45E-210B-49D6-BB55-EB17D9032EA3}">
      <dgm:prSet/>
      <dgm:spPr/>
      <dgm:t>
        <a:bodyPr/>
        <a:lstStyle/>
        <a:p>
          <a:endParaRPr lang="en-US"/>
        </a:p>
      </dgm:t>
    </dgm:pt>
    <dgm:pt modelId="{075FFDCA-8958-4C7A-B6F8-EE19F38F93FA}" type="sibTrans" cxnId="{4CC1C45E-210B-49D6-BB55-EB17D9032EA3}">
      <dgm:prSet/>
      <dgm:spPr/>
      <dgm:t>
        <a:bodyPr/>
        <a:lstStyle/>
        <a:p>
          <a:endParaRPr lang="en-US"/>
        </a:p>
      </dgm:t>
    </dgm:pt>
    <dgm:pt modelId="{D8967DA1-DBB4-4A8C-AF0B-5C3BDD57D36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Machine Learning Modelling </a:t>
          </a:r>
          <a:br>
            <a:rPr lang="en-US" dirty="0">
              <a:latin typeface="Sitka Banner"/>
            </a:rPr>
          </a:br>
          <a:r>
            <a:rPr lang="en-US" dirty="0"/>
            <a:t>– Chris </a:t>
          </a:r>
        </a:p>
      </dgm:t>
    </dgm:pt>
    <dgm:pt modelId="{AD741FA7-FDCB-4949-AF7F-7E81B9B85E58}" type="parTrans" cxnId="{B078A840-9091-4927-B330-47665B6043F2}">
      <dgm:prSet/>
      <dgm:spPr/>
      <dgm:t>
        <a:bodyPr/>
        <a:lstStyle/>
        <a:p>
          <a:endParaRPr lang="en-US"/>
        </a:p>
      </dgm:t>
    </dgm:pt>
    <dgm:pt modelId="{38643590-2ACB-46ED-850D-4086AA779D37}" type="sibTrans" cxnId="{B078A840-9091-4927-B330-47665B6043F2}">
      <dgm:prSet/>
      <dgm:spPr/>
      <dgm:t>
        <a:bodyPr/>
        <a:lstStyle/>
        <a:p>
          <a:endParaRPr lang="en-US"/>
        </a:p>
      </dgm:t>
    </dgm:pt>
    <dgm:pt modelId="{8F431F27-E68B-47AC-96FC-851E6DE92250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Machine Learning Predictions </a:t>
          </a:r>
          <a:br>
            <a:rPr lang="en-US" dirty="0">
              <a:latin typeface="Sitka Banner"/>
            </a:rPr>
          </a:br>
          <a:r>
            <a:rPr lang="en-US" dirty="0"/>
            <a:t>– Brandon</a:t>
          </a:r>
        </a:p>
      </dgm:t>
    </dgm:pt>
    <dgm:pt modelId="{005BCE70-528D-441B-A2CA-C7D504FAA92D}" type="parTrans" cxnId="{8C5CE070-CD9F-4386-B694-BA00B343BD22}">
      <dgm:prSet/>
      <dgm:spPr/>
      <dgm:t>
        <a:bodyPr/>
        <a:lstStyle/>
        <a:p>
          <a:endParaRPr lang="en-US"/>
        </a:p>
      </dgm:t>
    </dgm:pt>
    <dgm:pt modelId="{61888C74-5C62-4D9F-A935-8F0438E16024}" type="sibTrans" cxnId="{8C5CE070-CD9F-4386-B694-BA00B343BD22}">
      <dgm:prSet/>
      <dgm:spPr/>
      <dgm:t>
        <a:bodyPr/>
        <a:lstStyle/>
        <a:p>
          <a:endParaRPr lang="en-US"/>
        </a:p>
      </dgm:t>
    </dgm:pt>
    <dgm:pt modelId="{BDE5CE42-23E0-413B-AEB1-35BD6874B2CA}" type="pres">
      <dgm:prSet presAssocID="{E5B613F7-61D5-4939-9B1D-8B9A9D6EF5D2}" presName="root" presStyleCnt="0">
        <dgm:presLayoutVars>
          <dgm:dir/>
          <dgm:resizeHandles val="exact"/>
        </dgm:presLayoutVars>
      </dgm:prSet>
      <dgm:spPr/>
    </dgm:pt>
    <dgm:pt modelId="{3ACFE0CF-3E3D-4C19-97EE-3DD1D6358CB6}" type="pres">
      <dgm:prSet presAssocID="{24B69484-E46A-49B4-8633-333804354F76}" presName="compNode" presStyleCnt="0"/>
      <dgm:spPr/>
    </dgm:pt>
    <dgm:pt modelId="{CBCBD96C-3D60-4710-BA53-AD89B0AFC1B7}" type="pres">
      <dgm:prSet presAssocID="{24B69484-E46A-49B4-8633-333804354F7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B30B5E3F-A87E-4366-AD50-CEAA3D9D0908}" type="pres">
      <dgm:prSet presAssocID="{24B69484-E46A-49B4-8633-333804354F76}" presName="spaceRect" presStyleCnt="0"/>
      <dgm:spPr/>
    </dgm:pt>
    <dgm:pt modelId="{F5A2DB35-6230-4B35-AB25-DBD6C9135821}" type="pres">
      <dgm:prSet presAssocID="{24B69484-E46A-49B4-8633-333804354F76}" presName="textRect" presStyleLbl="revTx" presStyleIdx="0" presStyleCnt="5">
        <dgm:presLayoutVars>
          <dgm:chMax val="1"/>
          <dgm:chPref val="1"/>
        </dgm:presLayoutVars>
      </dgm:prSet>
      <dgm:spPr/>
    </dgm:pt>
    <dgm:pt modelId="{232B395B-5A69-4419-9C8B-FF204DB74539}" type="pres">
      <dgm:prSet presAssocID="{F0E1C5E2-F30B-413A-B32F-4FF857D26335}" presName="sibTrans" presStyleCnt="0"/>
      <dgm:spPr/>
    </dgm:pt>
    <dgm:pt modelId="{7745371A-EB0A-45F6-9DA7-609A78BD2409}" type="pres">
      <dgm:prSet presAssocID="{48EFE826-1F70-446C-B3A6-A3349510FE5E}" presName="compNode" presStyleCnt="0"/>
      <dgm:spPr/>
    </dgm:pt>
    <dgm:pt modelId="{C8C78B5D-503E-4FED-97CD-9E1A6DD951FA}" type="pres">
      <dgm:prSet presAssocID="{48EFE826-1F70-446C-B3A6-A3349510FE5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0C41307-FC4A-4D1A-B8E4-A3918B23F8EB}" type="pres">
      <dgm:prSet presAssocID="{48EFE826-1F70-446C-B3A6-A3349510FE5E}" presName="spaceRect" presStyleCnt="0"/>
      <dgm:spPr/>
    </dgm:pt>
    <dgm:pt modelId="{3F2C859A-8697-4143-BFE9-529D37C0B6D6}" type="pres">
      <dgm:prSet presAssocID="{48EFE826-1F70-446C-B3A6-A3349510FE5E}" presName="textRect" presStyleLbl="revTx" presStyleIdx="1" presStyleCnt="5">
        <dgm:presLayoutVars>
          <dgm:chMax val="1"/>
          <dgm:chPref val="1"/>
        </dgm:presLayoutVars>
      </dgm:prSet>
      <dgm:spPr/>
    </dgm:pt>
    <dgm:pt modelId="{A7A705C9-D112-47DA-AD69-F1EDB32CDDC8}" type="pres">
      <dgm:prSet presAssocID="{A31E243C-5283-4829-A6BC-1C7163E3325E}" presName="sibTrans" presStyleCnt="0"/>
      <dgm:spPr/>
    </dgm:pt>
    <dgm:pt modelId="{7E9E0A3F-50D0-48DE-A324-B5CE740E3AE4}" type="pres">
      <dgm:prSet presAssocID="{4070CAA3-E78B-4DA9-9584-F748EB580516}" presName="compNode" presStyleCnt="0"/>
      <dgm:spPr/>
    </dgm:pt>
    <dgm:pt modelId="{DD78EBAB-FDE4-46C5-82B3-267877E8ED86}" type="pres">
      <dgm:prSet presAssocID="{4070CAA3-E78B-4DA9-9584-F748EB58051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FEE46A55-DD0B-4088-9A07-EB46F8377EDE}" type="pres">
      <dgm:prSet presAssocID="{4070CAA3-E78B-4DA9-9584-F748EB580516}" presName="spaceRect" presStyleCnt="0"/>
      <dgm:spPr/>
    </dgm:pt>
    <dgm:pt modelId="{7DE227A0-83A4-451F-BF3F-55FB60318344}" type="pres">
      <dgm:prSet presAssocID="{4070CAA3-E78B-4DA9-9584-F748EB580516}" presName="textRect" presStyleLbl="revTx" presStyleIdx="2" presStyleCnt="5">
        <dgm:presLayoutVars>
          <dgm:chMax val="1"/>
          <dgm:chPref val="1"/>
        </dgm:presLayoutVars>
      </dgm:prSet>
      <dgm:spPr/>
    </dgm:pt>
    <dgm:pt modelId="{CFE464C0-D008-473B-8B67-17DD336E9532}" type="pres">
      <dgm:prSet presAssocID="{075FFDCA-8958-4C7A-B6F8-EE19F38F93FA}" presName="sibTrans" presStyleCnt="0"/>
      <dgm:spPr/>
    </dgm:pt>
    <dgm:pt modelId="{78FF2C08-58EF-4D6A-BB34-51A5FF88D149}" type="pres">
      <dgm:prSet presAssocID="{D8967DA1-DBB4-4A8C-AF0B-5C3BDD57D361}" presName="compNode" presStyleCnt="0"/>
      <dgm:spPr/>
    </dgm:pt>
    <dgm:pt modelId="{DCEC41F2-CC6C-498D-B971-EA3070A72324}" type="pres">
      <dgm:prSet presAssocID="{D8967DA1-DBB4-4A8C-AF0B-5C3BDD57D36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A6EB5B5-E491-4E77-A096-C37305F87A71}" type="pres">
      <dgm:prSet presAssocID="{D8967DA1-DBB4-4A8C-AF0B-5C3BDD57D361}" presName="spaceRect" presStyleCnt="0"/>
      <dgm:spPr/>
    </dgm:pt>
    <dgm:pt modelId="{3727BA18-D720-4332-8E29-2AACF1955B5B}" type="pres">
      <dgm:prSet presAssocID="{D8967DA1-DBB4-4A8C-AF0B-5C3BDD57D361}" presName="textRect" presStyleLbl="revTx" presStyleIdx="3" presStyleCnt="5">
        <dgm:presLayoutVars>
          <dgm:chMax val="1"/>
          <dgm:chPref val="1"/>
        </dgm:presLayoutVars>
      </dgm:prSet>
      <dgm:spPr/>
    </dgm:pt>
    <dgm:pt modelId="{6A492ABB-4F23-43B3-BBA8-FCF989369E3C}" type="pres">
      <dgm:prSet presAssocID="{38643590-2ACB-46ED-850D-4086AA779D37}" presName="sibTrans" presStyleCnt="0"/>
      <dgm:spPr/>
    </dgm:pt>
    <dgm:pt modelId="{0F6EE25B-9193-4820-B4BD-232A8D2ED7DF}" type="pres">
      <dgm:prSet presAssocID="{8F431F27-E68B-47AC-96FC-851E6DE92250}" presName="compNode" presStyleCnt="0"/>
      <dgm:spPr/>
    </dgm:pt>
    <dgm:pt modelId="{BCE7AE68-33FF-47D9-9F1D-586712CCC9DA}" type="pres">
      <dgm:prSet presAssocID="{8F431F27-E68B-47AC-96FC-851E6DE9225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4239E7EF-C875-4638-9CC5-1EF6D4C85AF5}" type="pres">
      <dgm:prSet presAssocID="{8F431F27-E68B-47AC-96FC-851E6DE92250}" presName="spaceRect" presStyleCnt="0"/>
      <dgm:spPr/>
    </dgm:pt>
    <dgm:pt modelId="{BEB84C6D-5C36-4722-AAA8-2965CC5A7FDB}" type="pres">
      <dgm:prSet presAssocID="{8F431F27-E68B-47AC-96FC-851E6DE9225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78A9601-3A58-4C01-9281-6C464F46BE29}" type="presOf" srcId="{8F431F27-E68B-47AC-96FC-851E6DE92250}" destId="{BEB84C6D-5C36-4722-AAA8-2965CC5A7FDB}" srcOrd="0" destOrd="0" presId="urn:microsoft.com/office/officeart/2018/2/layout/IconLabelList"/>
    <dgm:cxn modelId="{39A2510D-CE7D-4A95-B475-870D2FB0752C}" type="presOf" srcId="{4070CAA3-E78B-4DA9-9584-F748EB580516}" destId="{7DE227A0-83A4-451F-BF3F-55FB60318344}" srcOrd="0" destOrd="0" presId="urn:microsoft.com/office/officeart/2018/2/layout/IconLabelList"/>
    <dgm:cxn modelId="{72F58E1C-C8B8-46A8-A545-D9BFECB5502E}" type="presOf" srcId="{48EFE826-1F70-446C-B3A6-A3349510FE5E}" destId="{3F2C859A-8697-4143-BFE9-529D37C0B6D6}" srcOrd="0" destOrd="0" presId="urn:microsoft.com/office/officeart/2018/2/layout/IconLabelList"/>
    <dgm:cxn modelId="{FB042136-212F-466B-ADFD-4B200B8B5850}" type="presOf" srcId="{24B69484-E46A-49B4-8633-333804354F76}" destId="{F5A2DB35-6230-4B35-AB25-DBD6C9135821}" srcOrd="0" destOrd="0" presId="urn:microsoft.com/office/officeart/2018/2/layout/IconLabelList"/>
    <dgm:cxn modelId="{27A06E36-3F29-4013-A111-EB135D37F31C}" srcId="{E5B613F7-61D5-4939-9B1D-8B9A9D6EF5D2}" destId="{48EFE826-1F70-446C-B3A6-A3349510FE5E}" srcOrd="1" destOrd="0" parTransId="{CFFA735C-AF91-46C2-B9EE-293AEC1139C5}" sibTransId="{A31E243C-5283-4829-A6BC-1C7163E3325E}"/>
    <dgm:cxn modelId="{B078A840-9091-4927-B330-47665B6043F2}" srcId="{E5B613F7-61D5-4939-9B1D-8B9A9D6EF5D2}" destId="{D8967DA1-DBB4-4A8C-AF0B-5C3BDD57D361}" srcOrd="3" destOrd="0" parTransId="{AD741FA7-FDCB-4949-AF7F-7E81B9B85E58}" sibTransId="{38643590-2ACB-46ED-850D-4086AA779D37}"/>
    <dgm:cxn modelId="{4CC1C45E-210B-49D6-BB55-EB17D9032EA3}" srcId="{E5B613F7-61D5-4939-9B1D-8B9A9D6EF5D2}" destId="{4070CAA3-E78B-4DA9-9584-F748EB580516}" srcOrd="2" destOrd="0" parTransId="{503699D9-4E98-48F6-ABC3-95EA452688A3}" sibTransId="{075FFDCA-8958-4C7A-B6F8-EE19F38F93FA}"/>
    <dgm:cxn modelId="{B593996F-9817-405E-AECF-C52B2B176CD4}" type="presOf" srcId="{E5B613F7-61D5-4939-9B1D-8B9A9D6EF5D2}" destId="{BDE5CE42-23E0-413B-AEB1-35BD6874B2CA}" srcOrd="0" destOrd="0" presId="urn:microsoft.com/office/officeart/2018/2/layout/IconLabelList"/>
    <dgm:cxn modelId="{8C5CE070-CD9F-4386-B694-BA00B343BD22}" srcId="{E5B613F7-61D5-4939-9B1D-8B9A9D6EF5D2}" destId="{8F431F27-E68B-47AC-96FC-851E6DE92250}" srcOrd="4" destOrd="0" parTransId="{005BCE70-528D-441B-A2CA-C7D504FAA92D}" sibTransId="{61888C74-5C62-4D9F-A935-8F0438E16024}"/>
    <dgm:cxn modelId="{CD2F37ED-EC09-46B5-9289-6F5754614575}" srcId="{E5B613F7-61D5-4939-9B1D-8B9A9D6EF5D2}" destId="{24B69484-E46A-49B4-8633-333804354F76}" srcOrd="0" destOrd="0" parTransId="{C7D127AC-0CF0-4BC8-B683-C9FD8FA3A8E3}" sibTransId="{F0E1C5E2-F30B-413A-B32F-4FF857D26335}"/>
    <dgm:cxn modelId="{9F627FF9-050E-49DC-9FB1-76503AA1AD0A}" type="presOf" srcId="{D8967DA1-DBB4-4A8C-AF0B-5C3BDD57D361}" destId="{3727BA18-D720-4332-8E29-2AACF1955B5B}" srcOrd="0" destOrd="0" presId="urn:microsoft.com/office/officeart/2018/2/layout/IconLabelList"/>
    <dgm:cxn modelId="{D666AFCC-6FAC-4E22-A006-7FA3AC78C11D}" type="presParOf" srcId="{BDE5CE42-23E0-413B-AEB1-35BD6874B2CA}" destId="{3ACFE0CF-3E3D-4C19-97EE-3DD1D6358CB6}" srcOrd="0" destOrd="0" presId="urn:microsoft.com/office/officeart/2018/2/layout/IconLabelList"/>
    <dgm:cxn modelId="{5D6EE161-B9D7-47EA-8A5C-2CE0D7CB99B6}" type="presParOf" srcId="{3ACFE0CF-3E3D-4C19-97EE-3DD1D6358CB6}" destId="{CBCBD96C-3D60-4710-BA53-AD89B0AFC1B7}" srcOrd="0" destOrd="0" presId="urn:microsoft.com/office/officeart/2018/2/layout/IconLabelList"/>
    <dgm:cxn modelId="{942A8FFC-CB2C-459B-9CAC-17CABD1E2792}" type="presParOf" srcId="{3ACFE0CF-3E3D-4C19-97EE-3DD1D6358CB6}" destId="{B30B5E3F-A87E-4366-AD50-CEAA3D9D0908}" srcOrd="1" destOrd="0" presId="urn:microsoft.com/office/officeart/2018/2/layout/IconLabelList"/>
    <dgm:cxn modelId="{3C2913FA-F92C-4AEF-A769-34C62EDB4BA5}" type="presParOf" srcId="{3ACFE0CF-3E3D-4C19-97EE-3DD1D6358CB6}" destId="{F5A2DB35-6230-4B35-AB25-DBD6C9135821}" srcOrd="2" destOrd="0" presId="urn:microsoft.com/office/officeart/2018/2/layout/IconLabelList"/>
    <dgm:cxn modelId="{9C40C72D-E446-4B01-BAF6-C5696FE58545}" type="presParOf" srcId="{BDE5CE42-23E0-413B-AEB1-35BD6874B2CA}" destId="{232B395B-5A69-4419-9C8B-FF204DB74539}" srcOrd="1" destOrd="0" presId="urn:microsoft.com/office/officeart/2018/2/layout/IconLabelList"/>
    <dgm:cxn modelId="{F5FDA8CB-8BC8-4015-9A39-4ADEAD0972A6}" type="presParOf" srcId="{BDE5CE42-23E0-413B-AEB1-35BD6874B2CA}" destId="{7745371A-EB0A-45F6-9DA7-609A78BD2409}" srcOrd="2" destOrd="0" presId="urn:microsoft.com/office/officeart/2018/2/layout/IconLabelList"/>
    <dgm:cxn modelId="{9192DD6C-E5D7-4F8D-AC60-DA1E4B6525C8}" type="presParOf" srcId="{7745371A-EB0A-45F6-9DA7-609A78BD2409}" destId="{C8C78B5D-503E-4FED-97CD-9E1A6DD951FA}" srcOrd="0" destOrd="0" presId="urn:microsoft.com/office/officeart/2018/2/layout/IconLabelList"/>
    <dgm:cxn modelId="{A527737C-8669-4E9F-B4C5-C76D70ED0B86}" type="presParOf" srcId="{7745371A-EB0A-45F6-9DA7-609A78BD2409}" destId="{30C41307-FC4A-4D1A-B8E4-A3918B23F8EB}" srcOrd="1" destOrd="0" presId="urn:microsoft.com/office/officeart/2018/2/layout/IconLabelList"/>
    <dgm:cxn modelId="{8BC1E036-E517-405F-A116-4B99E982E474}" type="presParOf" srcId="{7745371A-EB0A-45F6-9DA7-609A78BD2409}" destId="{3F2C859A-8697-4143-BFE9-529D37C0B6D6}" srcOrd="2" destOrd="0" presId="urn:microsoft.com/office/officeart/2018/2/layout/IconLabelList"/>
    <dgm:cxn modelId="{234EF5EB-14D2-46C5-A22F-32491240F188}" type="presParOf" srcId="{BDE5CE42-23E0-413B-AEB1-35BD6874B2CA}" destId="{A7A705C9-D112-47DA-AD69-F1EDB32CDDC8}" srcOrd="3" destOrd="0" presId="urn:microsoft.com/office/officeart/2018/2/layout/IconLabelList"/>
    <dgm:cxn modelId="{4F46E09D-959D-4237-A526-1B9DD6EC69EB}" type="presParOf" srcId="{BDE5CE42-23E0-413B-AEB1-35BD6874B2CA}" destId="{7E9E0A3F-50D0-48DE-A324-B5CE740E3AE4}" srcOrd="4" destOrd="0" presId="urn:microsoft.com/office/officeart/2018/2/layout/IconLabelList"/>
    <dgm:cxn modelId="{A5E9718E-8B23-4AB5-8C20-2D3F6AE8EA32}" type="presParOf" srcId="{7E9E0A3F-50D0-48DE-A324-B5CE740E3AE4}" destId="{DD78EBAB-FDE4-46C5-82B3-267877E8ED86}" srcOrd="0" destOrd="0" presId="urn:microsoft.com/office/officeart/2018/2/layout/IconLabelList"/>
    <dgm:cxn modelId="{98173840-BEFC-45B0-B9A5-DCC1EA52EDC8}" type="presParOf" srcId="{7E9E0A3F-50D0-48DE-A324-B5CE740E3AE4}" destId="{FEE46A55-DD0B-4088-9A07-EB46F8377EDE}" srcOrd="1" destOrd="0" presId="urn:microsoft.com/office/officeart/2018/2/layout/IconLabelList"/>
    <dgm:cxn modelId="{283D5448-C996-4D3B-81F9-F2AAF5C6DA39}" type="presParOf" srcId="{7E9E0A3F-50D0-48DE-A324-B5CE740E3AE4}" destId="{7DE227A0-83A4-451F-BF3F-55FB60318344}" srcOrd="2" destOrd="0" presId="urn:microsoft.com/office/officeart/2018/2/layout/IconLabelList"/>
    <dgm:cxn modelId="{1A408EC5-6C7E-455D-9A4E-E566C8FE223E}" type="presParOf" srcId="{BDE5CE42-23E0-413B-AEB1-35BD6874B2CA}" destId="{CFE464C0-D008-473B-8B67-17DD336E9532}" srcOrd="5" destOrd="0" presId="urn:microsoft.com/office/officeart/2018/2/layout/IconLabelList"/>
    <dgm:cxn modelId="{E1290FF2-F41F-4B2C-B918-309ABA03F599}" type="presParOf" srcId="{BDE5CE42-23E0-413B-AEB1-35BD6874B2CA}" destId="{78FF2C08-58EF-4D6A-BB34-51A5FF88D149}" srcOrd="6" destOrd="0" presId="urn:microsoft.com/office/officeart/2018/2/layout/IconLabelList"/>
    <dgm:cxn modelId="{1A258B8D-689B-41AA-8C76-F0F4D6085138}" type="presParOf" srcId="{78FF2C08-58EF-4D6A-BB34-51A5FF88D149}" destId="{DCEC41F2-CC6C-498D-B971-EA3070A72324}" srcOrd="0" destOrd="0" presId="urn:microsoft.com/office/officeart/2018/2/layout/IconLabelList"/>
    <dgm:cxn modelId="{0D2F695A-B842-4865-991A-CA1894542089}" type="presParOf" srcId="{78FF2C08-58EF-4D6A-BB34-51A5FF88D149}" destId="{6A6EB5B5-E491-4E77-A096-C37305F87A71}" srcOrd="1" destOrd="0" presId="urn:microsoft.com/office/officeart/2018/2/layout/IconLabelList"/>
    <dgm:cxn modelId="{5E23D68C-D08F-47FF-8629-3672B7F47D81}" type="presParOf" srcId="{78FF2C08-58EF-4D6A-BB34-51A5FF88D149}" destId="{3727BA18-D720-4332-8E29-2AACF1955B5B}" srcOrd="2" destOrd="0" presId="urn:microsoft.com/office/officeart/2018/2/layout/IconLabelList"/>
    <dgm:cxn modelId="{B9E4EB63-1187-43CE-A47C-ADEC7B9CAD8F}" type="presParOf" srcId="{BDE5CE42-23E0-413B-AEB1-35BD6874B2CA}" destId="{6A492ABB-4F23-43B3-BBA8-FCF989369E3C}" srcOrd="7" destOrd="0" presId="urn:microsoft.com/office/officeart/2018/2/layout/IconLabelList"/>
    <dgm:cxn modelId="{CAA75B54-2843-441E-98AB-78BE31968D75}" type="presParOf" srcId="{BDE5CE42-23E0-413B-AEB1-35BD6874B2CA}" destId="{0F6EE25B-9193-4820-B4BD-232A8D2ED7DF}" srcOrd="8" destOrd="0" presId="urn:microsoft.com/office/officeart/2018/2/layout/IconLabelList"/>
    <dgm:cxn modelId="{71885415-6F8F-497D-96F3-EBD99CE27FE0}" type="presParOf" srcId="{0F6EE25B-9193-4820-B4BD-232A8D2ED7DF}" destId="{BCE7AE68-33FF-47D9-9F1D-586712CCC9DA}" srcOrd="0" destOrd="0" presId="urn:microsoft.com/office/officeart/2018/2/layout/IconLabelList"/>
    <dgm:cxn modelId="{9A12FDFE-5686-4F6F-BB49-DE70920CF16B}" type="presParOf" srcId="{0F6EE25B-9193-4820-B4BD-232A8D2ED7DF}" destId="{4239E7EF-C875-4638-9CC5-1EF6D4C85AF5}" srcOrd="1" destOrd="0" presId="urn:microsoft.com/office/officeart/2018/2/layout/IconLabelList"/>
    <dgm:cxn modelId="{0FC99691-690E-49D4-83CE-95F8A95E9DC2}" type="presParOf" srcId="{0F6EE25B-9193-4820-B4BD-232A8D2ED7DF}" destId="{BEB84C6D-5C36-4722-AAA8-2965CC5A7FD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BD96C-3D60-4710-BA53-AD89B0AFC1B7}">
      <dsp:nvSpPr>
        <dsp:cNvPr id="0" name=""/>
        <dsp:cNvSpPr/>
      </dsp:nvSpPr>
      <dsp:spPr>
        <a:xfrm>
          <a:off x="408617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2DB35-6230-4B35-AB25-DBD6C9135821}">
      <dsp:nvSpPr>
        <dsp:cNvPr id="0" name=""/>
        <dsp:cNvSpPr/>
      </dsp:nvSpPr>
      <dsp:spPr>
        <a:xfrm>
          <a:off x="3046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Project Background &amp; Objective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Tu Cam</a:t>
          </a:r>
        </a:p>
      </dsp:txBody>
      <dsp:txXfrm>
        <a:off x="3046" y="1734717"/>
        <a:ext cx="1474804" cy="589921"/>
      </dsp:txXfrm>
    </dsp:sp>
    <dsp:sp modelId="{C8C78B5D-503E-4FED-97CD-9E1A6DD951FA}">
      <dsp:nvSpPr>
        <dsp:cNvPr id="0" name=""/>
        <dsp:cNvSpPr/>
      </dsp:nvSpPr>
      <dsp:spPr>
        <a:xfrm>
          <a:off x="2141513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C859A-8697-4143-BFE9-529D37C0B6D6}">
      <dsp:nvSpPr>
        <dsp:cNvPr id="0" name=""/>
        <dsp:cNvSpPr/>
      </dsp:nvSpPr>
      <dsp:spPr>
        <a:xfrm>
          <a:off x="1735942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Project Scoping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Navid </a:t>
          </a:r>
        </a:p>
      </dsp:txBody>
      <dsp:txXfrm>
        <a:off x="1735942" y="1734717"/>
        <a:ext cx="1474804" cy="589921"/>
      </dsp:txXfrm>
    </dsp:sp>
    <dsp:sp modelId="{DD78EBAB-FDE4-46C5-82B3-267877E8ED86}">
      <dsp:nvSpPr>
        <dsp:cNvPr id="0" name=""/>
        <dsp:cNvSpPr/>
      </dsp:nvSpPr>
      <dsp:spPr>
        <a:xfrm>
          <a:off x="3874408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227A0-83A4-451F-BF3F-55FB60318344}">
      <dsp:nvSpPr>
        <dsp:cNvPr id="0" name=""/>
        <dsp:cNvSpPr/>
      </dsp:nvSpPr>
      <dsp:spPr>
        <a:xfrm>
          <a:off x="3468837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Extract Transform Load &amp; Cleaning Data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Vik </a:t>
          </a:r>
        </a:p>
      </dsp:txBody>
      <dsp:txXfrm>
        <a:off x="3468837" y="1734717"/>
        <a:ext cx="1474804" cy="589921"/>
      </dsp:txXfrm>
    </dsp:sp>
    <dsp:sp modelId="{DCEC41F2-CC6C-498D-B971-EA3070A72324}">
      <dsp:nvSpPr>
        <dsp:cNvPr id="0" name=""/>
        <dsp:cNvSpPr/>
      </dsp:nvSpPr>
      <dsp:spPr>
        <a:xfrm>
          <a:off x="5607304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7BA18-D720-4332-8E29-2AACF1955B5B}">
      <dsp:nvSpPr>
        <dsp:cNvPr id="0" name=""/>
        <dsp:cNvSpPr/>
      </dsp:nvSpPr>
      <dsp:spPr>
        <a:xfrm>
          <a:off x="5201733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Machine Learning Modelling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Chris </a:t>
          </a:r>
        </a:p>
      </dsp:txBody>
      <dsp:txXfrm>
        <a:off x="5201733" y="1734717"/>
        <a:ext cx="1474804" cy="589921"/>
      </dsp:txXfrm>
    </dsp:sp>
    <dsp:sp modelId="{BCE7AE68-33FF-47D9-9F1D-586712CCC9DA}">
      <dsp:nvSpPr>
        <dsp:cNvPr id="0" name=""/>
        <dsp:cNvSpPr/>
      </dsp:nvSpPr>
      <dsp:spPr>
        <a:xfrm>
          <a:off x="7340199" y="849718"/>
          <a:ext cx="663662" cy="6636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84C6D-5C36-4722-AAA8-2965CC5A7FDB}">
      <dsp:nvSpPr>
        <dsp:cNvPr id="0" name=""/>
        <dsp:cNvSpPr/>
      </dsp:nvSpPr>
      <dsp:spPr>
        <a:xfrm>
          <a:off x="6934628" y="1734717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Machine Learning Predictions </a:t>
          </a:r>
          <a:br>
            <a:rPr lang="en-US" sz="1100" kern="1200" dirty="0">
              <a:latin typeface="Sitka Banner"/>
            </a:rPr>
          </a:br>
          <a:r>
            <a:rPr lang="en-US" sz="1100" kern="1200" dirty="0"/>
            <a:t>– Brandon</a:t>
          </a:r>
        </a:p>
      </dsp:txBody>
      <dsp:txXfrm>
        <a:off x="6934628" y="1734717"/>
        <a:ext cx="1474804" cy="589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70DEE-51E2-4758-81CE-13D0D846AA4D}" type="datetimeFigureOut">
              <a:rPr lang="en-AU" smtClean="0"/>
              <a:t>25/07/2022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97622-8D15-430B-8D96-D57EB6F495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9031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</a:t>
            </a:r>
            <a:r>
              <a:rPr lang="en-US" baseline="0" dirty="0"/>
              <a:t> you have one of this symptoms etc. rash, itching, vomiting? What would you do?</a:t>
            </a:r>
          </a:p>
          <a:p>
            <a:r>
              <a:rPr lang="en-US" sz="1200" dirty="0">
                <a:latin typeface="+mn-lt"/>
              </a:rPr>
              <a:t>- search symptom</a:t>
            </a:r>
            <a:br>
              <a:rPr lang="en-US" sz="1200" dirty="0">
                <a:latin typeface="+mn-lt"/>
              </a:rPr>
            </a:br>
            <a:r>
              <a:rPr lang="en-US" sz="1200" dirty="0">
                <a:latin typeface="+mn-lt"/>
              </a:rPr>
              <a:t>- See GP/ emergency</a:t>
            </a:r>
            <a:br>
              <a:rPr lang="en-US" sz="1200" dirty="0">
                <a:latin typeface="+mn-lt"/>
              </a:rPr>
            </a:br>
            <a:r>
              <a:rPr lang="en-US" sz="1200" dirty="0">
                <a:latin typeface="+mn-lt"/>
              </a:rPr>
              <a:t>- Leave it</a:t>
            </a:r>
            <a:br>
              <a:rPr lang="en-US" sz="1200" dirty="0">
                <a:latin typeface="+mn-lt"/>
              </a:rPr>
            </a:br>
            <a:r>
              <a:rPr lang="en-US" sz="1200" dirty="0">
                <a:latin typeface="+mn-lt"/>
              </a:rPr>
              <a:t>- Taking painkiller</a:t>
            </a:r>
            <a:br>
              <a:rPr lang="en-US" sz="1200" dirty="0">
                <a:latin typeface="+mn-lt"/>
              </a:rPr>
            </a:br>
            <a:r>
              <a:rPr lang="en-US" sz="1200" dirty="0">
                <a:latin typeface="+mn-lt"/>
              </a:rPr>
              <a:t>- Ask friend who work in health industry.</a:t>
            </a:r>
            <a:br>
              <a:rPr lang="en-US" sz="1200" dirty="0">
                <a:latin typeface="+mn-lt"/>
              </a:rPr>
            </a:br>
            <a:r>
              <a:rPr lang="en-US" sz="1200" dirty="0">
                <a:latin typeface="+mn-lt"/>
              </a:rPr>
              <a:t>For</a:t>
            </a:r>
            <a:r>
              <a:rPr lang="en-US" sz="1200" baseline="0" dirty="0">
                <a:latin typeface="+mn-lt"/>
              </a:rPr>
              <a:t> me, if it’s not serious, I would like to check it on internet. If it’s serious I would see GP immediately.</a:t>
            </a:r>
            <a:endParaRPr lang="en-US" baseline="0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61625-8F02-4E0F-8648-92A65E6015E1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5644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24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3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00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5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010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81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9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06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7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85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7/25/2022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4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2" r:id="rId2"/>
    <p:sldLayoutId id="2147483861" r:id="rId3"/>
    <p:sldLayoutId id="2147483860" r:id="rId4"/>
    <p:sldLayoutId id="2147483859" r:id="rId5"/>
    <p:sldLayoutId id="2147483858" r:id="rId6"/>
    <p:sldLayoutId id="2147483857" r:id="rId7"/>
    <p:sldLayoutId id="2147483856" r:id="rId8"/>
    <p:sldLayoutId id="2147483855" r:id="rId9"/>
    <p:sldLayoutId id="2147483854" r:id="rId10"/>
    <p:sldLayoutId id="21474838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1C933-4546-F8CF-C804-F84C6362FD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E0ACE0-C0AA-49A3-A1AC-12A161F67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682496"/>
            <a:ext cx="6327657" cy="3684896"/>
          </a:xfrm>
          <a:prstGeom prst="rect">
            <a:avLst/>
          </a:prstGeom>
          <a:solidFill>
            <a:schemeClr val="bg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991" y="2197290"/>
            <a:ext cx="4898729" cy="1930412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Diagnosis ML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8993" y="4333164"/>
            <a:ext cx="4898728" cy="8423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Chris Burley, Brandon Lee, Vik Shah, Navid Motlagh, Tu Cam Dang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A38ED5-17A7-47CB-B4E8-B34BDF35A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2310292"/>
            <a:ext cx="0" cy="30571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4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Modelling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21FF93-6B63-9AD1-233C-38924AA62A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88666" y="2202302"/>
                <a:ext cx="3541205" cy="357978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AU" sz="2000" dirty="0"/>
                  <a:t>We split both the training and testing data sets into x and y variables.</a:t>
                </a:r>
              </a:p>
              <a:p>
                <a:pPr marL="0" indent="0">
                  <a:buNone/>
                </a:pPr>
                <a:endParaRPr lang="en-AU" sz="2000" dirty="0"/>
              </a:p>
              <a:p>
                <a:pPr marL="0" indent="0">
                  <a:buNone/>
                </a:pPr>
                <a:r>
                  <a:rPr lang="en-AU" sz="2000" dirty="0"/>
                  <a:t>The </a:t>
                </a:r>
                <a14:m>
                  <m:oMath xmlns:m="http://schemas.openxmlformats.org/officeDocument/2006/math">
                    <m:r>
                      <a:rPr lang="en-AU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sz="2000" dirty="0"/>
                  <a:t> variables, were the symptoms a patient may or may not have.</a:t>
                </a:r>
              </a:p>
              <a:p>
                <a:pPr marL="0" indent="0">
                  <a:buNone/>
                </a:pPr>
                <a:r>
                  <a:rPr lang="en-AU" sz="2000" dirty="0"/>
                  <a:t>	</a:t>
                </a:r>
                <a:r>
                  <a:rPr lang="en-AU" sz="2000" i="1" dirty="0">
                    <a:solidFill>
                      <a:srgbClr val="FF0000"/>
                    </a:solidFill>
                  </a:rPr>
                  <a:t>Column 1 to 132 inclusive.</a:t>
                </a:r>
              </a:p>
              <a:p>
                <a:pPr marL="0" indent="0">
                  <a:buNone/>
                </a:pPr>
                <a:endParaRPr lang="en-AU" sz="2000" dirty="0"/>
              </a:p>
              <a:p>
                <a:pPr marL="0" indent="0">
                  <a:buNone/>
                </a:pPr>
                <a:r>
                  <a:rPr lang="en-AU" sz="2000" dirty="0"/>
                  <a:t>The </a:t>
                </a:r>
                <a14:m>
                  <m:oMath xmlns:m="http://schemas.openxmlformats.org/officeDocument/2006/math">
                    <m:r>
                      <a:rPr lang="en-AU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sz="2000" dirty="0"/>
                  <a:t> variables were the prognoses made based on the aforementioned symptoms.</a:t>
                </a:r>
              </a:p>
              <a:p>
                <a:pPr marL="0" indent="0">
                  <a:buNone/>
                </a:pPr>
                <a:r>
                  <a:rPr lang="en-AU" sz="2000" dirty="0"/>
                  <a:t>	</a:t>
                </a:r>
                <a:r>
                  <a:rPr lang="en-AU" sz="2000" i="1" dirty="0">
                    <a:solidFill>
                      <a:srgbClr val="FF0000"/>
                    </a:solidFill>
                  </a:rPr>
                  <a:t>Column 133.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21FF93-6B63-9AD1-233C-38924AA62A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88666" y="2202302"/>
                <a:ext cx="3541205" cy="3579788"/>
              </a:xfrm>
              <a:blipFill>
                <a:blip r:embed="rId2"/>
                <a:stretch>
                  <a:fillRect l="-861" t="-1190" r="-20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Gears">
            <a:extLst>
              <a:ext uri="{FF2B5EF4-FFF2-40B4-BE49-F238E27FC236}">
                <a16:creationId xmlns:a16="http://schemas.microsoft.com/office/drawing/2014/main" id="{516D3919-03A0-72BC-9EB7-A3B960B6D332}"/>
              </a:ext>
            </a:extLst>
          </p:cNvPr>
          <p:cNvSpPr/>
          <p:nvPr/>
        </p:nvSpPr>
        <p:spPr>
          <a:xfrm>
            <a:off x="4121921" y="747163"/>
            <a:ext cx="663662" cy="6636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287B402-51C8-C96F-6B61-7741DACD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768" y="2685985"/>
            <a:ext cx="5682858" cy="18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4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Modelling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Gears">
            <a:extLst>
              <a:ext uri="{FF2B5EF4-FFF2-40B4-BE49-F238E27FC236}">
                <a16:creationId xmlns:a16="http://schemas.microsoft.com/office/drawing/2014/main" id="{516D3919-03A0-72BC-9EB7-A3B960B6D332}"/>
              </a:ext>
            </a:extLst>
          </p:cNvPr>
          <p:cNvSpPr/>
          <p:nvPr/>
        </p:nvSpPr>
        <p:spPr>
          <a:xfrm>
            <a:off x="4121921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07DD77C-7359-C539-1C2E-1FA9D62FD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411" y="2729344"/>
            <a:ext cx="10515600" cy="497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200" dirty="0"/>
              <a:t>Our prognoses were then converted to categorical data as follows: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F6DCEC-201B-298A-C5E3-78325F474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07" y="3678554"/>
            <a:ext cx="3677815" cy="151112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E05DF2A0-4FD9-288F-345E-DBEB2585D0F2}"/>
              </a:ext>
            </a:extLst>
          </p:cNvPr>
          <p:cNvSpPr/>
          <p:nvPr/>
        </p:nvSpPr>
        <p:spPr>
          <a:xfrm>
            <a:off x="4533380" y="4736060"/>
            <a:ext cx="186614" cy="214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61FD8B-3E82-2636-59D9-C40E3F42AB66}"/>
              </a:ext>
            </a:extLst>
          </p:cNvPr>
          <p:cNvCxnSpPr>
            <a:cxnSpLocks/>
          </p:cNvCxnSpPr>
          <p:nvPr/>
        </p:nvCxnSpPr>
        <p:spPr>
          <a:xfrm flipH="1">
            <a:off x="4719994" y="4530786"/>
            <a:ext cx="777808" cy="303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9EB6265-CDE2-ACC5-D5FC-6BFD4A115EF8}"/>
              </a:ext>
            </a:extLst>
          </p:cNvPr>
          <p:cNvSpPr txBox="1"/>
          <p:nvPr/>
        </p:nvSpPr>
        <p:spPr>
          <a:xfrm>
            <a:off x="5497802" y="3874387"/>
            <a:ext cx="25035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100" dirty="0">
                <a:solidFill>
                  <a:srgbClr val="FF0000"/>
                </a:solidFill>
              </a:rPr>
              <a:t>Note that a 1 in the 15</a:t>
            </a:r>
            <a:r>
              <a:rPr lang="en-AU" sz="1100" baseline="30000" dirty="0">
                <a:solidFill>
                  <a:srgbClr val="FF0000"/>
                </a:solidFill>
              </a:rPr>
              <a:t>th</a:t>
            </a:r>
            <a:r>
              <a:rPr lang="en-AU" sz="1100" dirty="0">
                <a:solidFill>
                  <a:srgbClr val="FF0000"/>
                </a:solidFill>
              </a:rPr>
              <a:t> position of the array represents a diagnosis of ‘Fungal Infection’  according to the key created earlier: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68DBE7-14AE-B8E4-1DB2-FBB4B48AB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280" y="3659227"/>
            <a:ext cx="1283614" cy="1964189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A618D02-ACEE-16BB-C23C-AF0374C38C03}"/>
              </a:ext>
            </a:extLst>
          </p:cNvPr>
          <p:cNvSpPr/>
          <p:nvPr/>
        </p:nvSpPr>
        <p:spPr>
          <a:xfrm>
            <a:off x="8650469" y="5446131"/>
            <a:ext cx="186614" cy="214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22F2C7-B3D5-EA8A-A94C-453FDB76DC25}"/>
              </a:ext>
            </a:extLst>
          </p:cNvPr>
          <p:cNvCxnSpPr>
            <a:cxnSpLocks/>
          </p:cNvCxnSpPr>
          <p:nvPr/>
        </p:nvCxnSpPr>
        <p:spPr>
          <a:xfrm>
            <a:off x="7730752" y="4705384"/>
            <a:ext cx="890992" cy="8480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EEA1515-0BCB-D9AA-6848-E28F13D3CC14}"/>
              </a:ext>
            </a:extLst>
          </p:cNvPr>
          <p:cNvSpPr/>
          <p:nvPr/>
        </p:nvSpPr>
        <p:spPr>
          <a:xfrm>
            <a:off x="5497802" y="3874387"/>
            <a:ext cx="241618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5009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Modelling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Gears">
            <a:extLst>
              <a:ext uri="{FF2B5EF4-FFF2-40B4-BE49-F238E27FC236}">
                <a16:creationId xmlns:a16="http://schemas.microsoft.com/office/drawing/2014/main" id="{516D3919-03A0-72BC-9EB7-A3B960B6D332}"/>
              </a:ext>
            </a:extLst>
          </p:cNvPr>
          <p:cNvSpPr/>
          <p:nvPr/>
        </p:nvSpPr>
        <p:spPr>
          <a:xfrm>
            <a:off x="4121921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3A4CD2-5008-7548-19EF-72E180456407}"/>
              </a:ext>
            </a:extLst>
          </p:cNvPr>
          <p:cNvSpPr txBox="1"/>
          <p:nvPr/>
        </p:nvSpPr>
        <p:spPr>
          <a:xfrm>
            <a:off x="884075" y="2355569"/>
            <a:ext cx="9209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/>
              <a:t>At this point, a model could be built.</a:t>
            </a:r>
          </a:p>
          <a:p>
            <a:endParaRPr lang="en-A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42F589-E8B2-E40C-F7AC-56229FD3B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67" y="3832222"/>
            <a:ext cx="2053826" cy="5231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EE543C-D39F-64AF-FFB5-F0A39F210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038" y="3832222"/>
            <a:ext cx="4173574" cy="11241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62E66E-6FC4-BAF5-0382-775B3678D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6143" y="3841371"/>
            <a:ext cx="4366648" cy="52314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170A551-4501-3A75-920E-2FAB9594C36F}"/>
              </a:ext>
            </a:extLst>
          </p:cNvPr>
          <p:cNvSpPr/>
          <p:nvPr/>
        </p:nvSpPr>
        <p:spPr>
          <a:xfrm>
            <a:off x="427653" y="3678373"/>
            <a:ext cx="2203580" cy="8504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CA634-3361-A66B-40AC-CB63299BB03A}"/>
              </a:ext>
            </a:extLst>
          </p:cNvPr>
          <p:cNvSpPr/>
          <p:nvPr/>
        </p:nvSpPr>
        <p:spPr>
          <a:xfrm>
            <a:off x="2742422" y="3678373"/>
            <a:ext cx="4442149" cy="14103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CE728E-E511-DA1D-692D-BC4E9E65D34C}"/>
              </a:ext>
            </a:extLst>
          </p:cNvPr>
          <p:cNvSpPr/>
          <p:nvPr/>
        </p:nvSpPr>
        <p:spPr>
          <a:xfrm>
            <a:off x="7308798" y="3678373"/>
            <a:ext cx="4559741" cy="8504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5D3CA9-4F44-FFF3-36DB-F15F6B3D4AAE}"/>
              </a:ext>
            </a:extLst>
          </p:cNvPr>
          <p:cNvCxnSpPr>
            <a:cxnSpLocks/>
          </p:cNvCxnSpPr>
          <p:nvPr/>
        </p:nvCxnSpPr>
        <p:spPr>
          <a:xfrm flipV="1">
            <a:off x="1380931" y="4666411"/>
            <a:ext cx="0" cy="289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723782-5F9C-A904-07B9-AFED9BC4D361}"/>
              </a:ext>
            </a:extLst>
          </p:cNvPr>
          <p:cNvCxnSpPr>
            <a:cxnSpLocks/>
          </p:cNvCxnSpPr>
          <p:nvPr/>
        </p:nvCxnSpPr>
        <p:spPr>
          <a:xfrm flipV="1">
            <a:off x="4867729" y="5182705"/>
            <a:ext cx="0" cy="289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5EA635-1F0C-0512-17B4-D78FC11DDD4A}"/>
              </a:ext>
            </a:extLst>
          </p:cNvPr>
          <p:cNvCxnSpPr>
            <a:cxnSpLocks/>
          </p:cNvCxnSpPr>
          <p:nvPr/>
        </p:nvCxnSpPr>
        <p:spPr>
          <a:xfrm flipV="1">
            <a:off x="9706947" y="4666410"/>
            <a:ext cx="0" cy="289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7916809-5732-B267-FFDF-2006C86DE7E0}"/>
              </a:ext>
            </a:extLst>
          </p:cNvPr>
          <p:cNvSpPr txBox="1"/>
          <p:nvPr/>
        </p:nvSpPr>
        <p:spPr>
          <a:xfrm>
            <a:off x="492967" y="4987658"/>
            <a:ext cx="25035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200" dirty="0">
                <a:solidFill>
                  <a:srgbClr val="FF0000"/>
                </a:solidFill>
              </a:rPr>
              <a:t>(1) Create an empty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7CD720-CCF0-8608-A423-187AEBF09F22}"/>
              </a:ext>
            </a:extLst>
          </p:cNvPr>
          <p:cNvSpPr txBox="1"/>
          <p:nvPr/>
        </p:nvSpPr>
        <p:spPr>
          <a:xfrm>
            <a:off x="3995835" y="5471233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200" dirty="0">
                <a:solidFill>
                  <a:srgbClr val="FF0000"/>
                </a:solidFill>
              </a:rPr>
              <a:t>(2) Add two hidden layers to the ML model.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F79342-4F08-05BC-A1A8-D5BF5A22BBD0}"/>
              </a:ext>
            </a:extLst>
          </p:cNvPr>
          <p:cNvSpPr txBox="1"/>
          <p:nvPr/>
        </p:nvSpPr>
        <p:spPr>
          <a:xfrm>
            <a:off x="8882700" y="5000127"/>
            <a:ext cx="20279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200" dirty="0">
                <a:solidFill>
                  <a:srgbClr val="FF0000"/>
                </a:solidFill>
              </a:rPr>
              <a:t>(3) Add an output layer</a:t>
            </a:r>
          </a:p>
        </p:txBody>
      </p:sp>
    </p:spTree>
    <p:extLst>
      <p:ext uri="{BB962C8B-B14F-4D97-AF65-F5344CB8AC3E}">
        <p14:creationId xmlns:p14="http://schemas.microsoft.com/office/powerpoint/2010/main" val="2408886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Modelling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Gears">
            <a:extLst>
              <a:ext uri="{FF2B5EF4-FFF2-40B4-BE49-F238E27FC236}">
                <a16:creationId xmlns:a16="http://schemas.microsoft.com/office/drawing/2014/main" id="{516D3919-03A0-72BC-9EB7-A3B960B6D332}"/>
              </a:ext>
            </a:extLst>
          </p:cNvPr>
          <p:cNvSpPr/>
          <p:nvPr/>
        </p:nvSpPr>
        <p:spPr>
          <a:xfrm>
            <a:off x="4121921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D54B30-C0F4-8429-4748-61E2EBDBE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498" y="2718694"/>
            <a:ext cx="5706597" cy="31372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AU" sz="2200" dirty="0"/>
              <a:t>We then compiled the model before training it.</a:t>
            </a:r>
          </a:p>
          <a:p>
            <a:pPr marL="0" indent="0">
              <a:buNone/>
            </a:pPr>
            <a:endParaRPr lang="en-AU" sz="2200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11CAEC-1EE3-F788-E7B6-9EE26CDEF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98" y="3290471"/>
            <a:ext cx="4261882" cy="10935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DB16F9-FFC6-04A6-0EE1-0A57C69A9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498" y="4642032"/>
            <a:ext cx="4983912" cy="17603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D0AEE5-D2EE-FB6D-B20F-0BDF36FC3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095" y="3619783"/>
            <a:ext cx="2642257" cy="2292961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4871A4AC-B739-C0DE-0103-D254A1F87208}"/>
              </a:ext>
            </a:extLst>
          </p:cNvPr>
          <p:cNvSpPr/>
          <p:nvPr/>
        </p:nvSpPr>
        <p:spPr>
          <a:xfrm>
            <a:off x="7039525" y="3843502"/>
            <a:ext cx="531845" cy="2912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36519A-BA0D-F7ED-14C1-4181C621AD53}"/>
              </a:ext>
            </a:extLst>
          </p:cNvPr>
          <p:cNvCxnSpPr>
            <a:cxnSpLocks/>
          </p:cNvCxnSpPr>
          <p:nvPr/>
        </p:nvCxnSpPr>
        <p:spPr>
          <a:xfrm flipH="1">
            <a:off x="7587939" y="3290471"/>
            <a:ext cx="687309" cy="546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84A9232-1111-F116-2EEB-D577354462BD}"/>
              </a:ext>
            </a:extLst>
          </p:cNvPr>
          <p:cNvSpPr txBox="1"/>
          <p:nvPr/>
        </p:nvSpPr>
        <p:spPr>
          <a:xfrm>
            <a:off x="7587939" y="2271360"/>
            <a:ext cx="3487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rgbClr val="FF0000"/>
                </a:solidFill>
              </a:rPr>
              <a:t>You can see that by the second complete pass of the training data through the model the ratio of correct predictions to the total number of rows was 1:1.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303BE-EC19-5E33-0501-C13AB97CDE27}"/>
              </a:ext>
            </a:extLst>
          </p:cNvPr>
          <p:cNvSpPr/>
          <p:nvPr/>
        </p:nvSpPr>
        <p:spPr>
          <a:xfrm>
            <a:off x="7526224" y="2168064"/>
            <a:ext cx="3599915" cy="11224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668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Modelling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Gears">
            <a:extLst>
              <a:ext uri="{FF2B5EF4-FFF2-40B4-BE49-F238E27FC236}">
                <a16:creationId xmlns:a16="http://schemas.microsoft.com/office/drawing/2014/main" id="{516D3919-03A0-72BC-9EB7-A3B960B6D332}"/>
              </a:ext>
            </a:extLst>
          </p:cNvPr>
          <p:cNvSpPr/>
          <p:nvPr/>
        </p:nvSpPr>
        <p:spPr>
          <a:xfrm>
            <a:off x="4121921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62AE8E4-0B1C-0DA3-6848-54D1436A54FE}"/>
              </a:ext>
            </a:extLst>
          </p:cNvPr>
          <p:cNvSpPr txBox="1">
            <a:spLocks/>
          </p:cNvSpPr>
          <p:nvPr/>
        </p:nvSpPr>
        <p:spPr>
          <a:xfrm>
            <a:off x="843887" y="1970246"/>
            <a:ext cx="10111596" cy="381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200" dirty="0"/>
              <a:t>We then saved the model.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AU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AU" sz="2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2200" dirty="0"/>
              <a:t>Lastly, we tested the model, using the test data, and determined the model’s overall accuracy.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AU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ED08C9-8A20-9AE0-CE71-57C26EE2E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21" y="4723532"/>
            <a:ext cx="4587252" cy="7547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01D4B1-F1BA-0857-7370-92952AADE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026" y="5801537"/>
            <a:ext cx="3502726" cy="3737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48C31A-F985-CCA1-8E1E-2612CB8A1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594" y="2456549"/>
            <a:ext cx="3026414" cy="132634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808F96C9-2758-4571-DCC8-86735679EF3A}"/>
              </a:ext>
            </a:extLst>
          </p:cNvPr>
          <p:cNvSpPr/>
          <p:nvPr/>
        </p:nvSpPr>
        <p:spPr>
          <a:xfrm>
            <a:off x="3298119" y="5804519"/>
            <a:ext cx="511412" cy="2553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EC1511-1158-4E91-5E1F-24095DA10962}"/>
              </a:ext>
            </a:extLst>
          </p:cNvPr>
          <p:cNvCxnSpPr>
            <a:cxnSpLocks/>
          </p:cNvCxnSpPr>
          <p:nvPr/>
        </p:nvCxnSpPr>
        <p:spPr>
          <a:xfrm flipH="1">
            <a:off x="3809531" y="5932170"/>
            <a:ext cx="28328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527BF3-1184-D2D2-09F6-527A1FBC2ED5}"/>
              </a:ext>
            </a:extLst>
          </p:cNvPr>
          <p:cNvSpPr txBox="1"/>
          <p:nvPr/>
        </p:nvSpPr>
        <p:spPr>
          <a:xfrm>
            <a:off x="6800845" y="5455116"/>
            <a:ext cx="4746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Our model returned an overall accuracy rating of nearly 98%, which means that it will deliver the correct diagnosis almost every single time, given accurate symptom information.</a:t>
            </a:r>
          </a:p>
        </p:txBody>
      </p:sp>
    </p:spTree>
    <p:extLst>
      <p:ext uri="{BB962C8B-B14F-4D97-AF65-F5344CB8AC3E}">
        <p14:creationId xmlns:p14="http://schemas.microsoft.com/office/powerpoint/2010/main" val="634901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8134A-2954-3709-6CC3-F08592753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r>
              <a:rPr lang="en-US"/>
              <a:t>Predictions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6E28E80-59C7-4175-93FA-B5F52391B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22C468-56A6-0A66-40B5-056D70AE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77" y="1375575"/>
            <a:ext cx="2350361" cy="414676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6B857-26C1-8D1B-E471-541561B0C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2485157"/>
          </a:xfrm>
        </p:spPr>
        <p:txBody>
          <a:bodyPr>
            <a:normAutofit/>
          </a:bodyPr>
          <a:lstStyle/>
          <a:p>
            <a:r>
              <a:rPr lang="en-US" dirty="0"/>
              <a:t>Patient/ Doctor inputs symptoms in form and ML predicts prognosis</a:t>
            </a: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75E198-73D6-8194-C6CF-682DDA4DF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200" y="4324324"/>
            <a:ext cx="5880344" cy="16714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666F09-406B-C1EE-FA02-610DC7313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427" y="5514665"/>
            <a:ext cx="2787404" cy="293411"/>
          </a:xfrm>
          <a:prstGeom prst="rect">
            <a:avLst/>
          </a:prstGeom>
        </p:spPr>
      </p:pic>
      <p:sp>
        <p:nvSpPr>
          <p:cNvPr id="11" name="Rectangle 10" descr="Partial Sun">
            <a:extLst>
              <a:ext uri="{FF2B5EF4-FFF2-40B4-BE49-F238E27FC236}">
                <a16:creationId xmlns:a16="http://schemas.microsoft.com/office/drawing/2014/main" id="{B8981544-C062-FB4F-D8AB-544FC394214A}"/>
              </a:ext>
            </a:extLst>
          </p:cNvPr>
          <p:cNvSpPr/>
          <p:nvPr/>
        </p:nvSpPr>
        <p:spPr>
          <a:xfrm>
            <a:off x="9627043" y="1166669"/>
            <a:ext cx="663662" cy="66366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3504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1FF93-6B63-9AD1-233C-38924AA62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713" y="2202302"/>
            <a:ext cx="4319158" cy="3579788"/>
          </a:xfrm>
        </p:spPr>
        <p:txBody>
          <a:bodyPr>
            <a:normAutofit/>
          </a:bodyPr>
          <a:lstStyle/>
          <a:p>
            <a:r>
              <a:rPr lang="en-US" dirty="0"/>
              <a:t>Doctor/patient completes an online questionnaire of 132 symptoms.</a:t>
            </a:r>
          </a:p>
          <a:p>
            <a:r>
              <a:rPr lang="en-US" dirty="0"/>
              <a:t>When submitted, the information is converted into a JSON format. </a:t>
            </a:r>
          </a:p>
        </p:txBody>
      </p:sp>
      <p:sp>
        <p:nvSpPr>
          <p:cNvPr id="9" name="Rectangle 8" descr="Partial Sun">
            <a:extLst>
              <a:ext uri="{FF2B5EF4-FFF2-40B4-BE49-F238E27FC236}">
                <a16:creationId xmlns:a16="http://schemas.microsoft.com/office/drawing/2014/main" id="{44406425-85B7-0DA6-377A-C493EF825A81}"/>
              </a:ext>
            </a:extLst>
          </p:cNvPr>
          <p:cNvSpPr/>
          <p:nvPr/>
        </p:nvSpPr>
        <p:spPr>
          <a:xfrm>
            <a:off x="4139475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FD51E4-64E1-B525-B9D0-C9368A26D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67" y="2168064"/>
            <a:ext cx="1892713" cy="39250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0610A6-019A-A1D4-C512-987DB4D60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306" y="2168064"/>
            <a:ext cx="2234739" cy="394277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07EBE96-7425-7013-AF8A-760005F3AF40}"/>
              </a:ext>
            </a:extLst>
          </p:cNvPr>
          <p:cNvSpPr/>
          <p:nvPr/>
        </p:nvSpPr>
        <p:spPr>
          <a:xfrm>
            <a:off x="3131389" y="3830128"/>
            <a:ext cx="1061049" cy="491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891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1FF93-6B63-9AD1-233C-38924AA62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124" y="2282924"/>
            <a:ext cx="7513479" cy="1663793"/>
          </a:xfrm>
        </p:spPr>
        <p:txBody>
          <a:bodyPr>
            <a:normAutofit/>
          </a:bodyPr>
          <a:lstStyle/>
          <a:p>
            <a:r>
              <a:rPr lang="en-US" dirty="0"/>
              <a:t>The JSON data is fed into MongoDB</a:t>
            </a:r>
          </a:p>
          <a:p>
            <a:r>
              <a:rPr lang="en-US" dirty="0"/>
              <a:t>From MongoDB, the data is converted into a CSV file</a:t>
            </a:r>
          </a:p>
          <a:p>
            <a:r>
              <a:rPr lang="en-US" dirty="0"/>
              <a:t>The CSV file is then fed into the ML for prediction</a:t>
            </a:r>
          </a:p>
          <a:p>
            <a:endParaRPr lang="en-US" dirty="0"/>
          </a:p>
        </p:txBody>
      </p:sp>
      <p:sp>
        <p:nvSpPr>
          <p:cNvPr id="9" name="Rectangle 8" descr="Partial Sun">
            <a:extLst>
              <a:ext uri="{FF2B5EF4-FFF2-40B4-BE49-F238E27FC236}">
                <a16:creationId xmlns:a16="http://schemas.microsoft.com/office/drawing/2014/main" id="{44406425-85B7-0DA6-377A-C493EF825A81}"/>
              </a:ext>
            </a:extLst>
          </p:cNvPr>
          <p:cNvSpPr/>
          <p:nvPr/>
        </p:nvSpPr>
        <p:spPr>
          <a:xfrm>
            <a:off x="4139475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0610A6-019A-A1D4-C512-987DB4D60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9" y="3960825"/>
            <a:ext cx="1265262" cy="2232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02B93B-96E0-0C6E-07D7-1E9F67389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278" y="4426176"/>
            <a:ext cx="1177955" cy="1177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F132AF-50E2-E4BE-37C2-1271CFDA2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354" y="4749667"/>
            <a:ext cx="530974" cy="530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6A64A2-6B44-CA2D-7E9F-40963D6E4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003" y="4368191"/>
            <a:ext cx="1359110" cy="13591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7EA36B-E0F0-5FD2-2678-D534E040FDC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64264" y="4595627"/>
            <a:ext cx="839047" cy="839047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F3A2B9F4-3A92-482F-A3AD-3C68B84B7C4D}"/>
              </a:ext>
            </a:extLst>
          </p:cNvPr>
          <p:cNvSpPr/>
          <p:nvPr/>
        </p:nvSpPr>
        <p:spPr>
          <a:xfrm>
            <a:off x="2242868" y="4827463"/>
            <a:ext cx="674275" cy="310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8992EFB-AD0E-1151-888B-9FDBB60A9A4E}"/>
              </a:ext>
            </a:extLst>
          </p:cNvPr>
          <p:cNvSpPr/>
          <p:nvPr/>
        </p:nvSpPr>
        <p:spPr>
          <a:xfrm>
            <a:off x="4752156" y="4892470"/>
            <a:ext cx="674275" cy="310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8610938-7C3B-BBA3-E376-27360B4E61DA}"/>
              </a:ext>
            </a:extLst>
          </p:cNvPr>
          <p:cNvSpPr/>
          <p:nvPr/>
        </p:nvSpPr>
        <p:spPr>
          <a:xfrm>
            <a:off x="6669121" y="4859877"/>
            <a:ext cx="674275" cy="310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45EBC3F-786B-B2C1-9CDF-8CF5A11A453C}"/>
              </a:ext>
            </a:extLst>
          </p:cNvPr>
          <p:cNvSpPr/>
          <p:nvPr/>
        </p:nvSpPr>
        <p:spPr>
          <a:xfrm>
            <a:off x="9283701" y="4859876"/>
            <a:ext cx="674275" cy="310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7594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9" name="Rectangle 8" descr="Partial Sun">
            <a:extLst>
              <a:ext uri="{FF2B5EF4-FFF2-40B4-BE49-F238E27FC236}">
                <a16:creationId xmlns:a16="http://schemas.microsoft.com/office/drawing/2014/main" id="{44406425-85B7-0DA6-377A-C493EF825A81}"/>
              </a:ext>
            </a:extLst>
          </p:cNvPr>
          <p:cNvSpPr/>
          <p:nvPr/>
        </p:nvSpPr>
        <p:spPr>
          <a:xfrm>
            <a:off x="4139475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A86878-3BE6-FDF8-B72C-AE46ED9E1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197" y="2388194"/>
            <a:ext cx="2390775" cy="1914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D05340-C910-E446-7B63-4746C5E9A8B5}"/>
              </a:ext>
            </a:extLst>
          </p:cNvPr>
          <p:cNvSpPr txBox="1"/>
          <p:nvPr/>
        </p:nvSpPr>
        <p:spPr>
          <a:xfrm>
            <a:off x="4359400" y="4589573"/>
            <a:ext cx="3136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i="1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93182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5BE1D-C813-F8BA-3665-FA1971AD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1026" name="Picture 2" descr="The Ultimate Guide to Scope Creep [Updated for 2022]">
            <a:extLst>
              <a:ext uri="{FF2B5EF4-FFF2-40B4-BE49-F238E27FC236}">
                <a16:creationId xmlns:a16="http://schemas.microsoft.com/office/drawing/2014/main" id="{DD32B004-FA3D-59B0-EEC6-3D6453F19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6500" y="1415807"/>
            <a:ext cx="5640399" cy="408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C87FE9-E3F5-287E-C028-0F1ADF15C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520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E5C4C-0FDF-4981-11F7-D763AF3A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3C49B498-CEC8-25EE-FCF6-698FE8692B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58824" y="2607732"/>
          <a:ext cx="8412480" cy="3174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24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1" y="758952"/>
            <a:ext cx="5197488" cy="475488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+mn-lt"/>
              </a:rPr>
              <a:t>What would you do if you have skin or body reaction?</a:t>
            </a:r>
            <a:br>
              <a:rPr lang="en-US" sz="2400" dirty="0">
                <a:latin typeface="+mn-lt"/>
              </a:rPr>
            </a:b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- </a:t>
            </a:r>
            <a:r>
              <a:rPr lang="en-US" sz="2400" i="0" dirty="0">
                <a:latin typeface="+mn-lt"/>
              </a:rPr>
              <a:t>Search symptom via Internet</a:t>
            </a:r>
            <a:br>
              <a:rPr lang="en-US" sz="2400" i="0" dirty="0">
                <a:latin typeface="+mn-lt"/>
              </a:rPr>
            </a:br>
            <a:r>
              <a:rPr lang="en-US" sz="2400" i="0" dirty="0">
                <a:latin typeface="+mn-lt"/>
              </a:rPr>
              <a:t>- See GP/ emergency</a:t>
            </a:r>
            <a:br>
              <a:rPr lang="en-US" sz="2400" i="0" dirty="0">
                <a:latin typeface="+mn-lt"/>
              </a:rPr>
            </a:br>
            <a:r>
              <a:rPr lang="en-US" sz="2400" i="0" dirty="0">
                <a:latin typeface="+mn-lt"/>
              </a:rPr>
              <a:t>- Leave it</a:t>
            </a:r>
            <a:br>
              <a:rPr lang="en-US" sz="2400" i="0" dirty="0">
                <a:latin typeface="+mn-lt"/>
              </a:rPr>
            </a:br>
            <a:r>
              <a:rPr lang="en-US" sz="2400" i="0" dirty="0">
                <a:latin typeface="+mn-lt"/>
              </a:rPr>
              <a:t>- Taking painkiller</a:t>
            </a:r>
            <a:br>
              <a:rPr lang="en-US" sz="2400" i="0" dirty="0">
                <a:latin typeface="+mn-lt"/>
              </a:rPr>
            </a:br>
            <a:r>
              <a:rPr lang="en-US" sz="2400" i="0" dirty="0">
                <a:latin typeface="+mn-lt"/>
              </a:rPr>
              <a:t>- Ask family/ friend who works in the health industry.</a:t>
            </a:r>
            <a:br>
              <a:rPr lang="en-US" sz="2400" i="0" dirty="0">
                <a:latin typeface="+mn-lt"/>
              </a:rPr>
            </a:br>
            <a:endParaRPr lang="en-AU" sz="1400" i="0" dirty="0">
              <a:latin typeface="+mn-lt"/>
            </a:endParaRPr>
          </a:p>
        </p:txBody>
      </p:sp>
      <p:pic>
        <p:nvPicPr>
          <p:cNvPr id="3074" name="Picture 2" descr="Drug Allergy | Asthma Allergy Clinic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15" y="145542"/>
            <a:ext cx="3734385" cy="29908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rug Allergies | Health Pl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439" y="3425952"/>
            <a:ext cx="4964251" cy="29813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16856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F969B-C2D9-22A1-37A6-35F0E382C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EEC7A-8D43-2242-EB8A-A346338BE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2933390"/>
            <a:ext cx="5312254" cy="2861349"/>
          </a:xfrm>
        </p:spPr>
        <p:txBody>
          <a:bodyPr>
            <a:normAutofit/>
          </a:bodyPr>
          <a:lstStyle/>
          <a:p>
            <a:r>
              <a:rPr lang="en-US" b="1" i="1" dirty="0"/>
              <a:t>Background</a:t>
            </a:r>
            <a:r>
              <a:rPr lang="en-US" dirty="0"/>
              <a:t>: 21</a:t>
            </a:r>
            <a:r>
              <a:rPr lang="en-US" baseline="30000" dirty="0"/>
              <a:t>st</a:t>
            </a:r>
            <a:r>
              <a:rPr lang="en-US" dirty="0"/>
              <a:t> Century human nature is to google everything. As a result, self-prognosis is more common. The market has created itself and this tool will meet demand needs.</a:t>
            </a:r>
          </a:p>
          <a:p>
            <a:r>
              <a:rPr lang="en-US" b="1" i="1" dirty="0"/>
              <a:t>Objective</a:t>
            </a:r>
            <a:r>
              <a:rPr lang="en-US" dirty="0"/>
              <a:t>: machine learning to predict a patient’s ailment based on 132 symptoms i.e., variables.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6C355F-28BE-46B1-9B8D-5D71A4815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6934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914190-2397-CE4B-C2F0-AFEF05BB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474" y="1240403"/>
            <a:ext cx="2160188" cy="4281938"/>
          </a:xfrm>
          <a:prstGeom prst="rect">
            <a:avLst/>
          </a:prstGeom>
        </p:spPr>
      </p:pic>
      <p:sp>
        <p:nvSpPr>
          <p:cNvPr id="2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9" name="Rectangle 8" descr="Web cam">
            <a:extLst>
              <a:ext uri="{FF2B5EF4-FFF2-40B4-BE49-F238E27FC236}">
                <a16:creationId xmlns:a16="http://schemas.microsoft.com/office/drawing/2014/main" id="{A6E41A85-1A57-D6A1-4E15-461D9A655C02}"/>
              </a:ext>
            </a:extLst>
          </p:cNvPr>
          <p:cNvSpPr/>
          <p:nvPr/>
        </p:nvSpPr>
        <p:spPr>
          <a:xfrm>
            <a:off x="5068934" y="1169647"/>
            <a:ext cx="663662" cy="6636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6225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61B95-8A27-12D8-718D-F5454532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Scoping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9" name="Rectangle 8" descr="Checkmark">
            <a:extLst>
              <a:ext uri="{FF2B5EF4-FFF2-40B4-BE49-F238E27FC236}">
                <a16:creationId xmlns:a16="http://schemas.microsoft.com/office/drawing/2014/main" id="{3F957A2E-A2B2-49CA-523E-005614A958A9}"/>
              </a:ext>
            </a:extLst>
          </p:cNvPr>
          <p:cNvSpPr/>
          <p:nvPr/>
        </p:nvSpPr>
        <p:spPr>
          <a:xfrm>
            <a:off x="2499159" y="742228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2360322-B399-81B1-4FF0-80F75F0CE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450" y="2115245"/>
            <a:ext cx="10515599" cy="26292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Identified sample dataset from Kaggle, listing 132 symptoms with 41 unique prognoses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Dataset illustrates symptoms in binary form i.e., 1 = yes and 0 = no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Prior medical knowledge is recommended to ensure appropriate interpretation of the symptoms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Future scoping may include more comprehensive details and descriptions for each symptoms e.g., using tooltips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Test and Train Data was stored in AWS and fed into </a:t>
            </a:r>
            <a:r>
              <a:rPr lang="en-US" sz="1600" dirty="0" err="1"/>
              <a:t>Jupyter</a:t>
            </a:r>
            <a:r>
              <a:rPr lang="en-US" sz="1600" dirty="0"/>
              <a:t> Notebook for training </a:t>
            </a:r>
            <a:r>
              <a:rPr lang="en-US" sz="1600"/>
              <a:t>and testing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Test dataset (42 records) &amp; Train dataset (4920 records) were used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9F9C8E-DD53-4440-0237-1EC21B3A7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6" y="4495799"/>
            <a:ext cx="10671048" cy="14672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77C27D-AF4E-72C9-B30A-D89D8030F3FD}"/>
              </a:ext>
            </a:extLst>
          </p:cNvPr>
          <p:cNvSpPr txBox="1"/>
          <p:nvPr/>
        </p:nvSpPr>
        <p:spPr>
          <a:xfrm>
            <a:off x="2275401" y="6144933"/>
            <a:ext cx="1631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Binary form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974FE98-B5F1-03A0-69FE-AEB9D2FEB35D}"/>
              </a:ext>
            </a:extLst>
          </p:cNvPr>
          <p:cNvSpPr/>
          <p:nvPr/>
        </p:nvSpPr>
        <p:spPr>
          <a:xfrm>
            <a:off x="1729817" y="4818684"/>
            <a:ext cx="432487" cy="278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C5B66FC-0E48-68D5-34A7-4EEAA90D7A32}"/>
              </a:ext>
            </a:extLst>
          </p:cNvPr>
          <p:cNvSpPr/>
          <p:nvPr/>
        </p:nvSpPr>
        <p:spPr>
          <a:xfrm>
            <a:off x="2874702" y="4818684"/>
            <a:ext cx="432487" cy="278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5B44B3E-F961-6506-6B2C-893E632633AA}"/>
              </a:ext>
            </a:extLst>
          </p:cNvPr>
          <p:cNvCxnSpPr>
            <a:cxnSpLocks/>
          </p:cNvCxnSpPr>
          <p:nvPr/>
        </p:nvCxnSpPr>
        <p:spPr>
          <a:xfrm>
            <a:off x="1990340" y="5096820"/>
            <a:ext cx="624988" cy="104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F2BEA8-F158-E406-A38E-CC62B9A41A7B}"/>
              </a:ext>
            </a:extLst>
          </p:cNvPr>
          <p:cNvCxnSpPr>
            <a:cxnSpLocks/>
          </p:cNvCxnSpPr>
          <p:nvPr/>
        </p:nvCxnSpPr>
        <p:spPr>
          <a:xfrm flipH="1">
            <a:off x="2921255" y="5096820"/>
            <a:ext cx="210390" cy="104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105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61B95-8A27-12D8-718D-F5454532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Scoping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9" name="Rectangle 8" descr="Checkmark">
            <a:extLst>
              <a:ext uri="{FF2B5EF4-FFF2-40B4-BE49-F238E27FC236}">
                <a16:creationId xmlns:a16="http://schemas.microsoft.com/office/drawing/2014/main" id="{3F957A2E-A2B2-49CA-523E-005614A958A9}"/>
              </a:ext>
            </a:extLst>
          </p:cNvPr>
          <p:cNvSpPr/>
          <p:nvPr/>
        </p:nvSpPr>
        <p:spPr>
          <a:xfrm>
            <a:off x="2499159" y="742228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E70F75-7D4F-AB49-7969-E71F9CD53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811" y="2132781"/>
            <a:ext cx="3579843" cy="17654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63B283-AA30-722B-464D-53624CA3F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88" y="2094101"/>
            <a:ext cx="3530802" cy="176540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D3ADC14-4E0F-123A-0B31-FD92003995B8}"/>
              </a:ext>
            </a:extLst>
          </p:cNvPr>
          <p:cNvSpPr/>
          <p:nvPr/>
        </p:nvSpPr>
        <p:spPr>
          <a:xfrm>
            <a:off x="1711837" y="3074915"/>
            <a:ext cx="897452" cy="17972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742A6E-50F7-7B2A-53CC-8183079DD731}"/>
              </a:ext>
            </a:extLst>
          </p:cNvPr>
          <p:cNvSpPr/>
          <p:nvPr/>
        </p:nvSpPr>
        <p:spPr>
          <a:xfrm>
            <a:off x="6909440" y="3095868"/>
            <a:ext cx="971704" cy="20550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A1D5A1-4911-3318-E810-436CCD31DCBC}"/>
              </a:ext>
            </a:extLst>
          </p:cNvPr>
          <p:cNvSpPr txBox="1"/>
          <p:nvPr/>
        </p:nvSpPr>
        <p:spPr>
          <a:xfrm>
            <a:off x="7217753" y="4094103"/>
            <a:ext cx="1897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Train dataset records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492F23-4DBC-7220-3ABC-1C978FAAF005}"/>
              </a:ext>
            </a:extLst>
          </p:cNvPr>
          <p:cNvSpPr txBox="1"/>
          <p:nvPr/>
        </p:nvSpPr>
        <p:spPr>
          <a:xfrm>
            <a:off x="2375270" y="4035628"/>
            <a:ext cx="17654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Test dataset records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B20CEB-025E-C7A4-0491-DECB078C5407}"/>
              </a:ext>
            </a:extLst>
          </p:cNvPr>
          <p:cNvCxnSpPr>
            <a:cxnSpLocks/>
          </p:cNvCxnSpPr>
          <p:nvPr/>
        </p:nvCxnSpPr>
        <p:spPr>
          <a:xfrm>
            <a:off x="2461009" y="3285524"/>
            <a:ext cx="272434" cy="66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AFEF47-99E5-63BC-9DD0-5EB55C2E7647}"/>
              </a:ext>
            </a:extLst>
          </p:cNvPr>
          <p:cNvCxnSpPr>
            <a:cxnSpLocks/>
          </p:cNvCxnSpPr>
          <p:nvPr/>
        </p:nvCxnSpPr>
        <p:spPr>
          <a:xfrm>
            <a:off x="7600602" y="3333274"/>
            <a:ext cx="248279" cy="646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57DD1E8-745F-C37A-D5CA-F729C8391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88" y="4512126"/>
            <a:ext cx="3530802" cy="176540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70862C2-C14F-9B7C-E8E7-057A2F5FE078}"/>
              </a:ext>
            </a:extLst>
          </p:cNvPr>
          <p:cNvSpPr/>
          <p:nvPr/>
        </p:nvSpPr>
        <p:spPr>
          <a:xfrm>
            <a:off x="2597226" y="5493422"/>
            <a:ext cx="897452" cy="17972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C53D91-5B95-946B-6387-9167BA644146}"/>
              </a:ext>
            </a:extLst>
          </p:cNvPr>
          <p:cNvCxnSpPr>
            <a:cxnSpLocks/>
          </p:cNvCxnSpPr>
          <p:nvPr/>
        </p:nvCxnSpPr>
        <p:spPr>
          <a:xfrm>
            <a:off x="3134081" y="5702114"/>
            <a:ext cx="123889" cy="787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FA2F6D6-19D4-EB86-13FF-F5472F5FD94C}"/>
              </a:ext>
            </a:extLst>
          </p:cNvPr>
          <p:cNvSpPr txBox="1"/>
          <p:nvPr/>
        </p:nvSpPr>
        <p:spPr>
          <a:xfrm>
            <a:off x="2052111" y="6489166"/>
            <a:ext cx="2758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Number of columns (Symptoms)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324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61B95-8A27-12D8-718D-F5454532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sz="2900" dirty="0"/>
              <a:t>Extract</a:t>
            </a:r>
            <a:br>
              <a:rPr lang="en-US" sz="2900" dirty="0"/>
            </a:br>
            <a:r>
              <a:rPr lang="en-US" sz="2900" dirty="0"/>
              <a:t>Transform</a:t>
            </a:r>
            <a:br>
              <a:rPr lang="en-US" sz="2900" dirty="0"/>
            </a:br>
            <a:r>
              <a:rPr lang="en-US" sz="2900" dirty="0"/>
              <a:t>Load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Filter">
            <a:extLst>
              <a:ext uri="{FF2B5EF4-FFF2-40B4-BE49-F238E27FC236}">
                <a16:creationId xmlns:a16="http://schemas.microsoft.com/office/drawing/2014/main" id="{3CD63EBA-AB0D-16BE-8D63-3ED3931F24DF}"/>
              </a:ext>
            </a:extLst>
          </p:cNvPr>
          <p:cNvSpPr/>
          <p:nvPr/>
        </p:nvSpPr>
        <p:spPr>
          <a:xfrm>
            <a:off x="2955655" y="752201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1766E8-6F13-EB5C-3129-3BDAE0517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217" y="2092329"/>
            <a:ext cx="5512342" cy="426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26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61B95-8A27-12D8-718D-F5454532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sz="2900" dirty="0"/>
              <a:t>Extract</a:t>
            </a:r>
            <a:br>
              <a:rPr lang="en-US" sz="2900" dirty="0"/>
            </a:br>
            <a:r>
              <a:rPr lang="en-US" sz="2900" dirty="0"/>
              <a:t>Transform</a:t>
            </a:r>
            <a:br>
              <a:rPr lang="en-US" sz="2900" dirty="0"/>
            </a:br>
            <a:r>
              <a:rPr lang="en-US" sz="2900" dirty="0"/>
              <a:t>Load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588D518-31F9-2F1C-3AF1-562A11B7C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2524306"/>
            <a:ext cx="6775703" cy="30998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88DD0-6EBE-AB6A-6B2D-E1D1A7E71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02302"/>
            <a:ext cx="3541205" cy="35797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/>
              <a:t>Extract from </a:t>
            </a:r>
            <a:r>
              <a:rPr lang="en-US" sz="1300" err="1"/>
              <a:t>kaggle</a:t>
            </a:r>
            <a:r>
              <a:rPr lang="en-US" sz="1300"/>
              <a:t>,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Import csv</a:t>
            </a:r>
          </a:p>
          <a:p>
            <a:pPr lvl="1">
              <a:lnSpc>
                <a:spcPct val="100000"/>
              </a:lnSpc>
            </a:pPr>
            <a:endParaRPr lang="en-US" sz="1300"/>
          </a:p>
          <a:p>
            <a:pPr>
              <a:lnSpc>
                <a:spcPct val="100000"/>
              </a:lnSpc>
            </a:pPr>
            <a:r>
              <a:rPr lang="en-US" sz="1300"/>
              <a:t>Transform dataset, 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Delete blank column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Rename columns to simply and normalize 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Replace similar data to uniform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Delete null rows</a:t>
            </a:r>
          </a:p>
          <a:p>
            <a:pPr lvl="1">
              <a:lnSpc>
                <a:spcPct val="100000"/>
              </a:lnSpc>
            </a:pPr>
            <a:endParaRPr lang="en-US" sz="1300"/>
          </a:p>
          <a:p>
            <a:pPr>
              <a:lnSpc>
                <a:spcPct val="100000"/>
              </a:lnSpc>
            </a:pPr>
            <a:r>
              <a:rPr lang="en-US" sz="1300"/>
              <a:t>Load </a:t>
            </a:r>
            <a:r>
              <a:rPr lang="en-US" sz="1300" err="1"/>
              <a:t>dataframe</a:t>
            </a:r>
            <a:r>
              <a:rPr lang="en-US" sz="1300"/>
              <a:t>, </a:t>
            </a:r>
          </a:p>
          <a:p>
            <a:pPr lvl="1">
              <a:lnSpc>
                <a:spcPct val="100000"/>
              </a:lnSpc>
            </a:pPr>
            <a:r>
              <a:rPr lang="en-US" sz="1300" err="1"/>
              <a:t>Cleaned_train_df</a:t>
            </a:r>
            <a:endParaRPr lang="en-US" sz="1300"/>
          </a:p>
          <a:p>
            <a:pPr>
              <a:lnSpc>
                <a:spcPct val="100000"/>
              </a:lnSpc>
            </a:pPr>
            <a:endParaRPr lang="en-US" sz="1300"/>
          </a:p>
          <a:p>
            <a:pPr>
              <a:lnSpc>
                <a:spcPct val="100000"/>
              </a:lnSpc>
            </a:pPr>
            <a:endParaRPr lang="en-US" sz="1300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Filter">
            <a:extLst>
              <a:ext uri="{FF2B5EF4-FFF2-40B4-BE49-F238E27FC236}">
                <a16:creationId xmlns:a16="http://schemas.microsoft.com/office/drawing/2014/main" id="{3CD63EBA-AB0D-16BE-8D63-3ED3931F24DF}"/>
              </a:ext>
            </a:extLst>
          </p:cNvPr>
          <p:cNvSpPr/>
          <p:nvPr/>
        </p:nvSpPr>
        <p:spPr>
          <a:xfrm>
            <a:off x="2955655" y="752201"/>
            <a:ext cx="663662" cy="6636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291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73252-3122-7052-80F8-4379E0F3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Modelling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1FF93-6B63-9AD1-233C-38924AA62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02302"/>
            <a:ext cx="3541205" cy="357978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AU" dirty="0"/>
              <a:t>As previously mentioned, our data from Kaggle.com was split as follows:</a:t>
            </a:r>
          </a:p>
          <a:p>
            <a:pPr algn="l"/>
            <a:endParaRPr lang="en-AU" sz="1800" dirty="0"/>
          </a:p>
          <a:p>
            <a:pPr marL="0" indent="0" algn="l">
              <a:buNone/>
            </a:pPr>
            <a:r>
              <a:rPr lang="en-AU" b="1" dirty="0">
                <a:solidFill>
                  <a:schemeClr val="accent1"/>
                </a:solidFill>
              </a:rPr>
              <a:t>Training Data </a:t>
            </a:r>
            <a:r>
              <a:rPr lang="en-AU" dirty="0"/>
              <a:t>(4920 rows)</a:t>
            </a:r>
          </a:p>
          <a:p>
            <a:pPr marL="0" indent="0" algn="l">
              <a:buNone/>
            </a:pPr>
            <a:r>
              <a:rPr lang="en-AU" b="1" dirty="0">
                <a:solidFill>
                  <a:srgbClr val="00B050"/>
                </a:solidFill>
              </a:rPr>
              <a:t>Testing Data </a:t>
            </a:r>
            <a:r>
              <a:rPr lang="en-AU" dirty="0"/>
              <a:t> (42 rows)</a:t>
            </a:r>
          </a:p>
          <a:p>
            <a:endParaRPr lang="en-US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Rectangle 7" descr="Gears">
            <a:extLst>
              <a:ext uri="{FF2B5EF4-FFF2-40B4-BE49-F238E27FC236}">
                <a16:creationId xmlns:a16="http://schemas.microsoft.com/office/drawing/2014/main" id="{516D3919-03A0-72BC-9EB7-A3B960B6D332}"/>
              </a:ext>
            </a:extLst>
          </p:cNvPr>
          <p:cNvSpPr/>
          <p:nvPr/>
        </p:nvSpPr>
        <p:spPr>
          <a:xfrm>
            <a:off x="4121921" y="747163"/>
            <a:ext cx="663662" cy="6636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C8C99F8-8915-F633-EE62-A0D633934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88" y="2057281"/>
            <a:ext cx="3962743" cy="137171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062913A-A985-13F2-769B-414093A7519B}"/>
              </a:ext>
            </a:extLst>
          </p:cNvPr>
          <p:cNvSpPr/>
          <p:nvPr/>
        </p:nvSpPr>
        <p:spPr>
          <a:xfrm>
            <a:off x="1461265" y="2979141"/>
            <a:ext cx="886408" cy="159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4AE2DD-390E-BD9E-56A9-48D3B0C5DDE8}"/>
              </a:ext>
            </a:extLst>
          </p:cNvPr>
          <p:cNvSpPr/>
          <p:nvPr/>
        </p:nvSpPr>
        <p:spPr>
          <a:xfrm>
            <a:off x="1685199" y="2819489"/>
            <a:ext cx="886408" cy="1596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BC63AC-5813-AA71-F073-9EB3CE5CF815}"/>
              </a:ext>
            </a:extLst>
          </p:cNvPr>
          <p:cNvCxnSpPr>
            <a:cxnSpLocks/>
          </p:cNvCxnSpPr>
          <p:nvPr/>
        </p:nvCxnSpPr>
        <p:spPr>
          <a:xfrm flipH="1" flipV="1">
            <a:off x="2217044" y="3132476"/>
            <a:ext cx="208383" cy="557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720906-75BA-A6A7-A886-FDFF1D7EFD41}"/>
              </a:ext>
            </a:extLst>
          </p:cNvPr>
          <p:cNvCxnSpPr>
            <a:cxnSpLocks/>
          </p:cNvCxnSpPr>
          <p:nvPr/>
        </p:nvCxnSpPr>
        <p:spPr>
          <a:xfrm flipH="1" flipV="1">
            <a:off x="2574265" y="2986859"/>
            <a:ext cx="606941" cy="60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B94BE-A943-9600-40D2-09B2B182A879}"/>
              </a:ext>
            </a:extLst>
          </p:cNvPr>
          <p:cNvSpPr txBox="1"/>
          <p:nvPr/>
        </p:nvSpPr>
        <p:spPr>
          <a:xfrm>
            <a:off x="1844024" y="3642574"/>
            <a:ext cx="116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Columns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D5B8EB-F468-BD1D-92B5-6BDC5A617F40}"/>
              </a:ext>
            </a:extLst>
          </p:cNvPr>
          <p:cNvSpPr txBox="1"/>
          <p:nvPr/>
        </p:nvSpPr>
        <p:spPr>
          <a:xfrm>
            <a:off x="3192743" y="3549536"/>
            <a:ext cx="106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Rows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831084-D4B5-6EC8-8B4D-4B775CE509E8}"/>
              </a:ext>
            </a:extLst>
          </p:cNvPr>
          <p:cNvSpPr/>
          <p:nvPr/>
        </p:nvSpPr>
        <p:spPr>
          <a:xfrm>
            <a:off x="1461265" y="2363344"/>
            <a:ext cx="326571" cy="29649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469495-9A54-AF7D-0236-3543868C7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52" y="4435688"/>
            <a:ext cx="3924640" cy="140220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1FE070-952B-3A1A-8240-29546576CB76}"/>
              </a:ext>
            </a:extLst>
          </p:cNvPr>
          <p:cNvCxnSpPr>
            <a:cxnSpLocks/>
          </p:cNvCxnSpPr>
          <p:nvPr/>
        </p:nvCxnSpPr>
        <p:spPr>
          <a:xfrm flipH="1" flipV="1">
            <a:off x="1885841" y="5541366"/>
            <a:ext cx="181399" cy="50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AE0CD6-93B8-B435-659A-88D06562D107}"/>
              </a:ext>
            </a:extLst>
          </p:cNvPr>
          <p:cNvCxnSpPr>
            <a:cxnSpLocks/>
          </p:cNvCxnSpPr>
          <p:nvPr/>
        </p:nvCxnSpPr>
        <p:spPr>
          <a:xfrm flipH="1" flipV="1">
            <a:off x="2162649" y="5369202"/>
            <a:ext cx="604052" cy="628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32676A-3E98-A530-D307-5F58B1976371}"/>
              </a:ext>
            </a:extLst>
          </p:cNvPr>
          <p:cNvSpPr txBox="1"/>
          <p:nvPr/>
        </p:nvSpPr>
        <p:spPr>
          <a:xfrm>
            <a:off x="1433307" y="6014117"/>
            <a:ext cx="116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Columns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6A33AA-7168-4583-5280-CB930D0CC4AB}"/>
              </a:ext>
            </a:extLst>
          </p:cNvPr>
          <p:cNvSpPr txBox="1"/>
          <p:nvPr/>
        </p:nvSpPr>
        <p:spPr>
          <a:xfrm>
            <a:off x="2721272" y="5932583"/>
            <a:ext cx="106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Rows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2124056-D681-C1F3-B447-5F78D32B4988}"/>
              </a:ext>
            </a:extLst>
          </p:cNvPr>
          <p:cNvSpPr/>
          <p:nvPr/>
        </p:nvSpPr>
        <p:spPr>
          <a:xfrm>
            <a:off x="1294903" y="5362064"/>
            <a:ext cx="886408" cy="159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F8BC90-3B46-B114-9F61-694E1ABDD9AE}"/>
              </a:ext>
            </a:extLst>
          </p:cNvPr>
          <p:cNvSpPr/>
          <p:nvPr/>
        </p:nvSpPr>
        <p:spPr>
          <a:xfrm>
            <a:off x="1518837" y="5202412"/>
            <a:ext cx="886408" cy="1596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97649A8-9B6B-3283-EE35-06545D796C08}"/>
              </a:ext>
            </a:extLst>
          </p:cNvPr>
          <p:cNvSpPr/>
          <p:nvPr/>
        </p:nvSpPr>
        <p:spPr>
          <a:xfrm>
            <a:off x="1314571" y="4728691"/>
            <a:ext cx="326571" cy="29649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6675717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RegularSeedRightStep">
      <a:dk1>
        <a:srgbClr val="000000"/>
      </a:dk1>
      <a:lt1>
        <a:srgbClr val="FFFFFF"/>
      </a:lt1>
      <a:dk2>
        <a:srgbClr val="412426"/>
      </a:dk2>
      <a:lt2>
        <a:srgbClr val="E2E8E8"/>
      </a:lt2>
      <a:accent1>
        <a:srgbClr val="C34D53"/>
      </a:accent1>
      <a:accent2>
        <a:srgbClr val="B1663B"/>
      </a:accent2>
      <a:accent3>
        <a:srgbClr val="BAA149"/>
      </a:accent3>
      <a:accent4>
        <a:srgbClr val="97AD39"/>
      </a:accent4>
      <a:accent5>
        <a:srgbClr val="71B447"/>
      </a:accent5>
      <a:accent6>
        <a:srgbClr val="3BB13E"/>
      </a:accent6>
      <a:hlink>
        <a:srgbClr val="30928C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250</TotalTime>
  <Words>706</Words>
  <Application>Microsoft Office PowerPoint</Application>
  <PresentationFormat>Widescreen</PresentationFormat>
  <Paragraphs>92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Avenir Next LT Pro</vt:lpstr>
      <vt:lpstr>AvenirNext LT Pro Medium</vt:lpstr>
      <vt:lpstr>Calibri</vt:lpstr>
      <vt:lpstr>Cambria Math</vt:lpstr>
      <vt:lpstr>Sitka Banner</vt:lpstr>
      <vt:lpstr>HeadlinesVTI</vt:lpstr>
      <vt:lpstr>Diagnosis ML</vt:lpstr>
      <vt:lpstr>Agenda</vt:lpstr>
      <vt:lpstr>What would you do if you have skin or body reaction?  - Search symptom via Internet - See GP/ emergency - Leave it - Taking painkiller - Ask family/ friend who works in the health industry. </vt:lpstr>
      <vt:lpstr>Background</vt:lpstr>
      <vt:lpstr>Scoping</vt:lpstr>
      <vt:lpstr>Scoping</vt:lpstr>
      <vt:lpstr>Extract Transform Load</vt:lpstr>
      <vt:lpstr>Extract Transform Load</vt:lpstr>
      <vt:lpstr>Modelling</vt:lpstr>
      <vt:lpstr>Modelling</vt:lpstr>
      <vt:lpstr>Modelling</vt:lpstr>
      <vt:lpstr>Modelling</vt:lpstr>
      <vt:lpstr>Modelling</vt:lpstr>
      <vt:lpstr>Modelling</vt:lpstr>
      <vt:lpstr>Predictions</vt:lpstr>
      <vt:lpstr>Prediction</vt:lpstr>
      <vt:lpstr>Prediction</vt:lpstr>
      <vt:lpstr>Prediction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Brandon-James Lee</cp:lastModifiedBy>
  <cp:revision>55</cp:revision>
  <dcterms:created xsi:type="dcterms:W3CDTF">2022-07-19T11:00:24Z</dcterms:created>
  <dcterms:modified xsi:type="dcterms:W3CDTF">2022-07-25T10:49:28Z</dcterms:modified>
</cp:coreProperties>
</file>